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henounproject.com/icon/android-phone-752493/"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thenounproject.com/icon/iphone-1314326/"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Image Credits</a:t>
            </a:r>
            <a:endParaRPr/>
          </a:p>
          <a:p>
            <a:pPr marL="457200" lvl="0" indent="-298450" algn="l" rtl="0">
              <a:spcBef>
                <a:spcPts val="0"/>
              </a:spcBef>
              <a:spcAft>
                <a:spcPts val="0"/>
              </a:spcAft>
              <a:buSzPts val="1100"/>
              <a:buChar char="●"/>
            </a:pPr>
            <a:r>
              <a:rPr lang="en" u="sng">
                <a:solidFill>
                  <a:schemeClr val="hlink"/>
                </a:solidFill>
                <a:hlinkClick r:id="rId3"/>
              </a:rPr>
              <a:t>Android Phone Icon</a:t>
            </a:r>
            <a:r>
              <a:rPr lang="en"/>
              <a:t>: Created by Devendra Karkar from the Noun Project </a:t>
            </a:r>
            <a:endParaRPr/>
          </a:p>
          <a:p>
            <a:pPr marL="457200" lvl="0" indent="-298450" algn="l" rtl="0">
              <a:spcBef>
                <a:spcPts val="0"/>
              </a:spcBef>
              <a:spcAft>
                <a:spcPts val="0"/>
              </a:spcAft>
              <a:buSzPts val="1100"/>
              <a:buChar char="●"/>
            </a:pPr>
            <a:r>
              <a:rPr lang="en" u="sng">
                <a:solidFill>
                  <a:schemeClr val="hlink"/>
                </a:solidFill>
                <a:hlinkClick r:id="rId4"/>
              </a:rPr>
              <a:t>iPhone Icon</a:t>
            </a:r>
            <a:r>
              <a:rPr lang="en"/>
              <a:t>: Created by Landan Lloyd from the Noun Project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ayout 4 B">
  <p:cSld name="CUSTOM_2">
    <p:spTree>
      <p:nvGrpSpPr>
        <p:cNvPr id="1"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47" name="Google Shape;147;p6"/>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8" name="Google Shape;148;p6"/>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8" name="Google Shape;168;p6"/>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7"/>
          <p:cNvSpPr txBox="1"/>
          <p:nvPr/>
        </p:nvSpPr>
        <p:spPr>
          <a:xfrm>
            <a:off x="2057025" y="1465450"/>
            <a:ext cx="5540100" cy="47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Roboto"/>
                <a:cs typeface="Times New Roman" panose="02020603050405020304" pitchFamily="18" charset="0"/>
                <a:sym typeface="Roboto"/>
              </a:rPr>
              <a:t>The Waze data team is currently developing a data analytics project aimed at increasing overall growth by preventing monthly user churn on the Waze app. </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Roboto"/>
                <a:cs typeface="Times New Roman" panose="02020603050405020304" pitchFamily="18" charset="0"/>
                <a:sym typeface="Roboto"/>
              </a:rPr>
              <a:t>As part of the effort to improve retention, Waze wants to learn more about users’ behavior. </a:t>
            </a:r>
            <a:r>
              <a:rPr lang="en" sz="1200" b="1" dirty="0">
                <a:solidFill>
                  <a:schemeClr val="dk1"/>
                </a:solidFill>
                <a:latin typeface="Times New Roman" panose="02020603050405020304" pitchFamily="18" charset="0"/>
                <a:ea typeface="Roboto"/>
                <a:cs typeface="Times New Roman" panose="02020603050405020304" pitchFamily="18" charset="0"/>
                <a:sym typeface="Roboto"/>
              </a:rPr>
              <a:t>This report offers information on the project status and results of Milestone 4, which impact the future development of the overall project.  </a:t>
            </a:r>
            <a:endParaRPr sz="1200" b="1" dirty="0">
              <a:solidFill>
                <a:schemeClr val="dk1"/>
              </a:solidFill>
              <a:latin typeface="Times New Roman" panose="02020603050405020304" pitchFamily="18" charset="0"/>
              <a:ea typeface="Roboto"/>
              <a:cs typeface="Times New Roman" panose="02020603050405020304" pitchFamily="18" charset="0"/>
              <a:sym typeface="Roboto"/>
            </a:endParaRPr>
          </a:p>
          <a:p>
            <a:pPr marL="0" lvl="0" indent="0" algn="l" rtl="0">
              <a:lnSpc>
                <a:spcPct val="100000"/>
              </a:lnSpc>
              <a:spcBef>
                <a:spcPts val="0"/>
              </a:spcBef>
              <a:spcAft>
                <a:spcPts val="0"/>
              </a:spcAft>
              <a:buClr>
                <a:schemeClr val="dk1"/>
              </a:buClr>
              <a:buSzPts val="1100"/>
              <a:buFont typeface="Arial"/>
              <a:buNone/>
            </a:pPr>
            <a:endParaRPr sz="1150" dirty="0">
              <a:solidFill>
                <a:schemeClr val="dk1"/>
              </a:solidFill>
              <a:latin typeface="Times New Roman" panose="02020603050405020304" pitchFamily="18" charset="0"/>
              <a:ea typeface="Roboto"/>
              <a:cs typeface="Times New Roman" panose="02020603050405020304" pitchFamily="18" charset="0"/>
              <a:sym typeface="Roboto"/>
            </a:endParaRPr>
          </a:p>
          <a:p>
            <a:pPr marL="0" lvl="0" indent="0" algn="l" rtl="0">
              <a:lnSpc>
                <a:spcPct val="100000"/>
              </a:lnSpc>
              <a:spcBef>
                <a:spcPts val="0"/>
              </a:spcBef>
              <a:spcAft>
                <a:spcPts val="0"/>
              </a:spcAft>
              <a:buNone/>
            </a:pP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r>
              <a:rPr lang="en" sz="1300" dirty="0">
                <a:solidFill>
                  <a:srgbClr val="666666"/>
                </a:solidFill>
                <a:latin typeface="Times New Roman" panose="02020603050405020304" pitchFamily="18" charset="0"/>
                <a:ea typeface="Roboto"/>
                <a:cs typeface="Times New Roman" panose="02020603050405020304" pitchFamily="18" charset="0"/>
                <a:sym typeface="Roboto"/>
              </a:rPr>
              <a:t> </a:t>
            </a:r>
            <a:endParaRPr sz="1300" dirty="0">
              <a:solidFill>
                <a:srgbClr val="666666"/>
              </a:solidFill>
              <a:latin typeface="Times New Roman" panose="02020603050405020304" pitchFamily="18" charset="0"/>
              <a:ea typeface="Roboto"/>
              <a:cs typeface="Times New Roman" panose="02020603050405020304" pitchFamily="18" charset="0"/>
              <a:sym typeface="Roboto"/>
            </a:endParaRPr>
          </a:p>
        </p:txBody>
      </p:sp>
      <p:sp>
        <p:nvSpPr>
          <p:cNvPr id="174" name="Google Shape;174;p7"/>
          <p:cNvSpPr txBox="1"/>
          <p:nvPr/>
        </p:nvSpPr>
        <p:spPr>
          <a:xfrm>
            <a:off x="4703225" y="5015550"/>
            <a:ext cx="2893800" cy="2539126"/>
          </a:xfrm>
          <a:prstGeom prst="rect">
            <a:avLst/>
          </a:prstGeom>
          <a:noFill/>
          <a:ln>
            <a:noFill/>
          </a:ln>
        </p:spPr>
        <p:txBody>
          <a:bodyPr spcFirstLastPara="1" wrap="square" lIns="91425" tIns="91425" rIns="91425" bIns="91425" anchor="t" anchorCtr="0">
            <a:spAutoFit/>
          </a:bodyPr>
          <a:lstStyle/>
          <a:p>
            <a:pPr marL="457200" lvl="0" indent="-190500" algn="l" rtl="0">
              <a:lnSpc>
                <a:spcPct val="115000"/>
              </a:lnSpc>
              <a:spcBef>
                <a:spcPts val="0"/>
              </a:spcBef>
              <a:spcAft>
                <a:spcPts val="0"/>
              </a:spcAft>
              <a:buClr>
                <a:schemeClr val="dk1"/>
              </a:buClr>
              <a:buSzPts val="1200"/>
              <a:buChar char="●"/>
            </a:pPr>
            <a:r>
              <a:rPr lang="en" sz="1200" dirty="0">
                <a:solidFill>
                  <a:schemeClr val="dk1"/>
                </a:solidFill>
                <a:latin typeface="Times New Roman" panose="02020603050405020304" pitchFamily="18" charset="0"/>
                <a:ea typeface="Roboto"/>
                <a:cs typeface="Times New Roman" panose="02020603050405020304" pitchFamily="18" charset="0"/>
                <a:sym typeface="Roboto"/>
              </a:rPr>
              <a:t>Based on the calculations, drivers who use an iPhone to interact with the application have a higher number of drives on average. </a:t>
            </a:r>
            <a:endParaRPr sz="1200" dirty="0">
              <a:solidFill>
                <a:schemeClr val="dk1"/>
              </a:solidFill>
              <a:latin typeface="Times New Roman" panose="02020603050405020304" pitchFamily="18" charset="0"/>
              <a:ea typeface="Roboto"/>
              <a:cs typeface="Times New Roman" panose="02020603050405020304" pitchFamily="18" charset="0"/>
              <a:sym typeface="Roboto"/>
            </a:endParaRPr>
          </a:p>
          <a:p>
            <a:pPr marL="457200" lvl="0" indent="-190500" algn="l" rtl="0">
              <a:lnSpc>
                <a:spcPct val="115000"/>
              </a:lnSpc>
              <a:spcBef>
                <a:spcPts val="1000"/>
              </a:spcBef>
              <a:spcAft>
                <a:spcPts val="0"/>
              </a:spcAft>
              <a:buClr>
                <a:schemeClr val="dk1"/>
              </a:buClr>
              <a:buSzPts val="1200"/>
              <a:buChar char="●"/>
            </a:pPr>
            <a:r>
              <a:rPr lang="en" sz="1200" b="1" dirty="0">
                <a:solidFill>
                  <a:schemeClr val="dk1"/>
                </a:solidFill>
                <a:latin typeface="Times New Roman" panose="02020603050405020304" pitchFamily="18" charset="0"/>
                <a:ea typeface="Roboto"/>
                <a:cs typeface="Times New Roman" panose="02020603050405020304" pitchFamily="18" charset="0"/>
                <a:sym typeface="Roboto"/>
              </a:rPr>
              <a:t>The t-test results concluded there is not a statistically significant difference in mean number of rides between iPhone users and Android users.</a:t>
            </a:r>
            <a:r>
              <a:rPr lang="en" sz="1200" b="1" dirty="0">
                <a:solidFill>
                  <a:schemeClr val="dk1"/>
                </a:solidFill>
                <a:latin typeface="Times New Roman" panose="02020603050405020304" pitchFamily="18" charset="0"/>
                <a:ea typeface="Google Sans"/>
                <a:cs typeface="Times New Roman" panose="02020603050405020304" pitchFamily="18" charset="0"/>
                <a:sym typeface="Google Sans"/>
              </a:rPr>
              <a:t> </a:t>
            </a:r>
            <a:endParaRPr sz="1200" b="1"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457200" lvl="0" indent="0" algn="l" rtl="0">
              <a:lnSpc>
                <a:spcPct val="115000"/>
              </a:lnSpc>
              <a:spcBef>
                <a:spcPts val="350"/>
              </a:spcBef>
              <a:spcAft>
                <a:spcPts val="350"/>
              </a:spcAft>
              <a:buNone/>
            </a:pP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solidFill>
                    <a:srgbClr val="000000"/>
                  </a:solidFill>
                  <a:latin typeface="Google Sans SemiBold"/>
                  <a:ea typeface="Google Sans SemiBold"/>
                  <a:cs typeface="Google Sans SemiBold"/>
                  <a:sym typeface="Google Sans SemiBold"/>
                </a:rPr>
                <a:t>User Churn Project | </a:t>
              </a:r>
              <a:r>
                <a:rPr lang="en" sz="1600" b="1">
                  <a:latin typeface="Google Sans SemiBold"/>
                  <a:ea typeface="Google Sans SemiBold"/>
                  <a:cs typeface="Google Sans SemiBold"/>
                  <a:sym typeface="Google Sans SemiBold"/>
                </a:rPr>
                <a:t>Two-Sample Hypothesis Test Results</a:t>
              </a:r>
              <a:endParaRPr sz="190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200">
              <a:solidFill>
                <a:schemeClr val="accent2"/>
              </a:solidFill>
              <a:highlight>
                <a:schemeClr val="lt1"/>
              </a:highlight>
              <a:latin typeface="Google Sans"/>
              <a:ea typeface="Google Sans"/>
              <a:cs typeface="Google Sans"/>
              <a:sym typeface="Google Sans"/>
            </a:endParaRPr>
          </a:p>
          <a:p>
            <a:pPr marL="0" lvl="0" indent="0" algn="l" rtl="0">
              <a:spcBef>
                <a:spcPts val="0"/>
              </a:spcBef>
              <a:spcAft>
                <a:spcPts val="0"/>
              </a:spcAft>
              <a:buNone/>
            </a:pP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67038"/>
            <a:ext cx="5540100" cy="933000"/>
          </a:xfrm>
          <a:prstGeom prst="rect">
            <a:avLst/>
          </a:prstGeom>
          <a:noFill/>
          <a:ln>
            <a:noFill/>
          </a:ln>
        </p:spPr>
        <p:txBody>
          <a:bodyPr spcFirstLastPara="1" wrap="square" lIns="91425" tIns="91425" rIns="91425" bIns="91425" anchor="t" anchorCtr="0">
            <a:noAutofit/>
          </a:bodyPr>
          <a:lstStyle/>
          <a:p>
            <a:pPr marL="257175" lvl="0" indent="-314325" algn="l" rtl="0">
              <a:lnSpc>
                <a:spcPct val="115000"/>
              </a:lnSpc>
              <a:spcBef>
                <a:spcPts val="0"/>
              </a:spcBef>
              <a:spcAft>
                <a:spcPts val="0"/>
              </a:spcAft>
              <a:buNone/>
            </a:pPr>
            <a:r>
              <a:rPr lang="en" sz="1500" dirty="0">
                <a:solidFill>
                  <a:srgbClr val="000000"/>
                </a:solidFill>
                <a:latin typeface="Times New Roman" panose="02020603050405020304" pitchFamily="18" charset="0"/>
                <a:cs typeface="Times New Roman" panose="02020603050405020304" pitchFamily="18" charset="0"/>
              </a:rPr>
              <a:t>🎯 </a:t>
            </a:r>
            <a:r>
              <a:rPr lang="en" sz="1200" b="1" dirty="0">
                <a:solidFill>
                  <a:srgbClr val="000000"/>
                </a:solidFill>
                <a:latin typeface="Times New Roman" panose="02020603050405020304" pitchFamily="18" charset="0"/>
                <a:ea typeface="Roboto"/>
                <a:cs typeface="Times New Roman" panose="02020603050405020304" pitchFamily="18" charset="0"/>
                <a:sym typeface="Roboto"/>
              </a:rPr>
              <a:t>Target Goal:</a:t>
            </a:r>
            <a:r>
              <a:rPr lang="en" sz="1200" dirty="0">
                <a:solidFill>
                  <a:srgbClr val="000000"/>
                </a:solidFill>
                <a:latin typeface="Times New Roman" panose="02020603050405020304" pitchFamily="18" charset="0"/>
                <a:ea typeface="Roboto"/>
                <a:cs typeface="Times New Roman" panose="02020603050405020304" pitchFamily="18" charset="0"/>
                <a:sym typeface="Roboto"/>
              </a:rPr>
              <a:t> Develop a two-sample </a:t>
            </a:r>
            <a:r>
              <a:rPr lang="en" sz="1200" dirty="0">
                <a:latin typeface="Times New Roman" panose="02020603050405020304" pitchFamily="18" charset="0"/>
                <a:ea typeface="Roboto"/>
                <a:cs typeface="Times New Roman" panose="02020603050405020304" pitchFamily="18" charset="0"/>
                <a:sym typeface="Roboto"/>
              </a:rPr>
              <a:t>hypothesis test to analyze and determine whether there is a statistically significant difference between mean number of rides and device type – Android vs. iPhone.</a:t>
            </a:r>
            <a:endParaRPr sz="1200" dirty="0">
              <a:latin typeface="Times New Roman" panose="02020603050405020304" pitchFamily="18" charset="0"/>
              <a:ea typeface="Roboto"/>
              <a:cs typeface="Times New Roman" panose="02020603050405020304" pitchFamily="18" charset="0"/>
              <a:sym typeface="Roboto"/>
            </a:endParaRPr>
          </a:p>
          <a:p>
            <a:pPr marL="257175" lvl="0" indent="-314325" algn="l" rtl="0">
              <a:lnSpc>
                <a:spcPct val="115000"/>
              </a:lnSpc>
              <a:spcBef>
                <a:spcPts val="700"/>
              </a:spcBef>
              <a:spcAft>
                <a:spcPts val="500"/>
              </a:spcAft>
              <a:buClr>
                <a:schemeClr val="dk1"/>
              </a:buClr>
              <a:buSzPts val="1100"/>
              <a:buFont typeface="Arial"/>
              <a:buNone/>
            </a:pPr>
            <a:r>
              <a:rPr lang="en" sz="1500" dirty="0">
                <a:solidFill>
                  <a:schemeClr val="dk1"/>
                </a:solidFill>
                <a:latin typeface="Times New Roman" panose="02020603050405020304" pitchFamily="18" charset="0"/>
                <a:cs typeface="Times New Roman" panose="02020603050405020304" pitchFamily="18" charset="0"/>
              </a:rPr>
              <a:t>🎯</a:t>
            </a:r>
            <a:r>
              <a:rPr lang="en" sz="1200" dirty="0">
                <a:solidFill>
                  <a:schemeClr val="dk1"/>
                </a:solidFill>
                <a:latin typeface="Times New Roman" panose="02020603050405020304" pitchFamily="18" charset="0"/>
                <a:cs typeface="Times New Roman" panose="02020603050405020304" pitchFamily="18" charset="0"/>
              </a:rPr>
              <a:t> </a:t>
            </a:r>
            <a:r>
              <a:rPr lang="en" sz="1200" b="1" dirty="0">
                <a:solidFill>
                  <a:schemeClr val="dk1"/>
                </a:solidFill>
                <a:latin typeface="Times New Roman" panose="02020603050405020304" pitchFamily="18" charset="0"/>
                <a:ea typeface="Roboto"/>
                <a:cs typeface="Times New Roman" panose="02020603050405020304" pitchFamily="18" charset="0"/>
                <a:sym typeface="Roboto"/>
              </a:rPr>
              <a:t>Impact:</a:t>
            </a:r>
            <a:r>
              <a:rPr lang="en" sz="1200" dirty="0">
                <a:solidFill>
                  <a:schemeClr val="dk1"/>
                </a:solidFill>
                <a:latin typeface="Times New Roman" panose="02020603050405020304" pitchFamily="18" charset="0"/>
                <a:ea typeface="Roboto"/>
                <a:cs typeface="Times New Roman" panose="02020603050405020304" pitchFamily="18" charset="0"/>
                <a:sym typeface="Roboto"/>
              </a:rPr>
              <a:t> Statistical tests, such as the one conducted for Milestone 4, enable the Waze data team to make inferences about the populations from which the data was drawn and help them learn more about their user base.</a:t>
            </a:r>
            <a:endParaRPr sz="1200" dirty="0">
              <a:solidFill>
                <a:srgbClr val="000000"/>
              </a:solidFill>
              <a:latin typeface="Times New Roman" panose="02020603050405020304" pitchFamily="18" charset="0"/>
              <a:ea typeface="Roboto"/>
              <a:cs typeface="Times New Roman" panose="02020603050405020304" pitchFamily="18" charset="0"/>
              <a:sym typeface="Roboto"/>
            </a:endParaRPr>
          </a:p>
        </p:txBody>
      </p:sp>
      <p:grpSp>
        <p:nvGrpSpPr>
          <p:cNvPr id="181" name="Google Shape;181;p7"/>
          <p:cNvGrpSpPr/>
          <p:nvPr/>
        </p:nvGrpSpPr>
        <p:grpSpPr>
          <a:xfrm>
            <a:off x="2166382" y="4925250"/>
            <a:ext cx="2789248" cy="2570100"/>
            <a:chOff x="1562107" y="5291788"/>
            <a:chExt cx="2789248" cy="2570100"/>
          </a:xfrm>
        </p:grpSpPr>
        <p:sp>
          <p:nvSpPr>
            <p:cNvPr id="182" name="Google Shape;182;p7"/>
            <p:cNvSpPr/>
            <p:nvPr/>
          </p:nvSpPr>
          <p:spPr>
            <a:xfrm>
              <a:off x="1651725" y="5291788"/>
              <a:ext cx="2610000" cy="2570100"/>
            </a:xfrm>
            <a:prstGeom prst="round2DiagRect">
              <a:avLst>
                <a:gd name="adj1" fmla="val 0"/>
                <a:gd name="adj2" fmla="val 20019"/>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7"/>
            <p:cNvGrpSpPr/>
            <p:nvPr/>
          </p:nvGrpSpPr>
          <p:grpSpPr>
            <a:xfrm>
              <a:off x="1562107" y="5336939"/>
              <a:ext cx="2789248" cy="2371061"/>
              <a:chOff x="-68743" y="5306914"/>
              <a:chExt cx="2789248" cy="2371061"/>
            </a:xfrm>
          </p:grpSpPr>
          <p:sp>
            <p:nvSpPr>
              <p:cNvPr id="184" name="Google Shape;184;p7"/>
              <p:cNvSpPr txBox="1"/>
              <p:nvPr/>
            </p:nvSpPr>
            <p:spPr>
              <a:xfrm>
                <a:off x="188700" y="7031475"/>
                <a:ext cx="22413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Google Sans"/>
                      <a:ea typeface="Google Sans"/>
                      <a:cs typeface="Google Sans"/>
                      <a:sym typeface="Google Sans"/>
                    </a:rPr>
                    <a:t>Average Number of Drives</a:t>
                  </a:r>
                  <a:endParaRPr sz="1200" b="1">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l="28157" r="27667" b="19021"/>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l="21603" r="21620" b="3883"/>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l="25777" r="26959" b="16429"/>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l="29012" t="13442" r="27176" b="12740"/>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latin typeface="Google Sans"/>
                        <a:ea typeface="Google Sans"/>
                        <a:cs typeface="Google Sans"/>
                        <a:sym typeface="Google Sans"/>
                      </a:rPr>
                      <a:t>68</a:t>
                    </a:r>
                    <a:endParaRPr sz="1200" b="1">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latin typeface="Google Sans"/>
                      <a:ea typeface="Google Sans"/>
                      <a:cs typeface="Google Sans"/>
                      <a:sym typeface="Google Sans"/>
                    </a:rPr>
                    <a:t>66</a:t>
                  </a:r>
                  <a:endParaRPr sz="1200" b="1">
                    <a:latin typeface="Google Sans"/>
                    <a:ea typeface="Google Sans"/>
                    <a:cs typeface="Google Sans"/>
                    <a:sym typeface="Google Sans"/>
                  </a:endParaRPr>
                </a:p>
              </p:txBody>
            </p:sp>
          </p:grpSp>
        </p:grpSp>
      </p:grpSp>
      <p:sp>
        <p:nvSpPr>
          <p:cNvPr id="197" name="Google Shape;197;p7"/>
          <p:cNvSpPr txBox="1"/>
          <p:nvPr/>
        </p:nvSpPr>
        <p:spPr>
          <a:xfrm>
            <a:off x="2057025" y="8036100"/>
            <a:ext cx="5410800" cy="1805079"/>
          </a:xfrm>
          <a:prstGeom prst="rect">
            <a:avLst/>
          </a:prstGeom>
          <a:noFill/>
          <a:ln>
            <a:noFill/>
          </a:ln>
        </p:spPr>
        <p:txBody>
          <a:bodyPr spcFirstLastPara="1" wrap="square" lIns="91425" tIns="91425" rIns="91425" bIns="91425" anchor="t" anchorCtr="0">
            <a:spAutoFit/>
          </a:bodyPr>
          <a:lstStyle/>
          <a:p>
            <a:pPr marL="228600" lvl="0" indent="-190500" algn="l" rtl="0">
              <a:lnSpc>
                <a:spcPct val="115000"/>
              </a:lnSpc>
              <a:spcBef>
                <a:spcPts val="0"/>
              </a:spcBef>
              <a:spcAft>
                <a:spcPts val="0"/>
              </a:spcAft>
              <a:buSzPts val="1200"/>
              <a:buFont typeface="Roboto"/>
              <a:buChar char="➔"/>
            </a:pPr>
            <a:r>
              <a:rPr lang="en" sz="1200" b="1" dirty="0">
                <a:latin typeface="Times New Roman" panose="02020603050405020304" pitchFamily="18" charset="0"/>
                <a:ea typeface="Roboto"/>
                <a:cs typeface="Times New Roman" panose="02020603050405020304" pitchFamily="18" charset="0"/>
                <a:sym typeface="Roboto"/>
              </a:rPr>
              <a:t>Due to the results rendered from this specific hypothesis test, the Waze data team recommends running additional t-tests on other variables to learn more about user behavior.</a:t>
            </a:r>
            <a:endParaRPr sz="1200" b="1" dirty="0">
              <a:latin typeface="Times New Roman" panose="02020603050405020304" pitchFamily="18" charset="0"/>
              <a:ea typeface="Roboto"/>
              <a:cs typeface="Times New Roman" panose="02020603050405020304" pitchFamily="18" charset="0"/>
              <a:sym typeface="Roboto"/>
            </a:endParaRPr>
          </a:p>
          <a:p>
            <a:pPr marL="228600" lvl="0" indent="-190500" algn="l" rtl="0">
              <a:lnSpc>
                <a:spcPct val="115000"/>
              </a:lnSpc>
              <a:spcBef>
                <a:spcPts val="1000"/>
              </a:spcBef>
              <a:spcAft>
                <a:spcPts val="1700"/>
              </a:spcAft>
              <a:buSzPts val="1200"/>
              <a:buFont typeface="Roboto"/>
              <a:buChar char="➔"/>
            </a:pPr>
            <a:r>
              <a:rPr lang="en" sz="1200" b="1" dirty="0">
                <a:latin typeface="Times New Roman" panose="02020603050405020304" pitchFamily="18" charset="0"/>
                <a:ea typeface="Roboto"/>
                <a:cs typeface="Times New Roman" panose="02020603050405020304" pitchFamily="18" charset="0"/>
                <a:sym typeface="Roboto"/>
              </a:rPr>
              <a:t>Additionally, since the user experience is the same, temporary changes in marketing or user interface may be impactful rendering more data to investigate user churn behavior. </a:t>
            </a:r>
            <a:endParaRPr sz="1200" b="1" dirty="0">
              <a:latin typeface="Times New Roman" panose="02020603050405020304" pitchFamily="18" charset="0"/>
              <a:ea typeface="Roboto"/>
              <a:cs typeface="Times New Roman" panose="02020603050405020304" pitchFamily="18" charset="0"/>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319</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PT Sans Narrow</vt:lpstr>
      <vt:lpstr>Roboto</vt:lpstr>
      <vt:lpstr>Work Sans</vt:lpstr>
      <vt:lpstr>Google Sans</vt:lpstr>
      <vt:lpstr>Google Sans SemiBold</vt:lpstr>
      <vt:lpstr>Times New Roman</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SWAPNIL BUDD</cp:lastModifiedBy>
  <cp:revision>1</cp:revision>
  <dcterms:modified xsi:type="dcterms:W3CDTF">2023-11-19T23:31:32Z</dcterms:modified>
</cp:coreProperties>
</file>